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2664" y="-342"/>
      </p:cViewPr>
      <p:guideLst>
        <p:guide orient="horz" pos="11520"/>
        <p:guide pos="15552"/>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7/31/2019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7/31/2019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7/31/2019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7/31/2019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324261"/>
          </a:xfrm>
          <a:prstGeom prst="rect">
            <a:avLst/>
          </a:prstGeom>
          <a:noFill/>
          <a:ln>
            <a:noFill/>
          </a:ln>
          <a:effectLst/>
        </p:spPr>
        <p:txBody>
          <a:bodyPr wrap="square" lIns="182880" tIns="274320" rIns="182880" bIns="274320">
            <a:spAutoFit/>
          </a:bodyPr>
          <a:lstStyle/>
          <a:p>
            <a:pPr algn="ctr">
              <a:spcAft>
                <a:spcPts val="2400"/>
              </a:spcAft>
            </a:pPr>
            <a:r>
              <a:rPr lang="en-US" sz="9600" b="1" dirty="0">
                <a:solidFill>
                  <a:srgbClr val="007CBA"/>
                </a:solidFill>
                <a:latin typeface="Arial" panose="020B0604020202020204" pitchFamily="34" charset="0"/>
                <a:ea typeface="Times New Roman"/>
                <a:cs typeface="Arial" panose="020B0604020202020204" pitchFamily="34" charset="0"/>
              </a:rPr>
              <a:t>Do Third-party Viewers Reproduce the Same Whole Slide Images?</a:t>
            </a: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51769"/>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9" name="TextBox 8"/>
          <p:cNvSpPr txBox="1"/>
          <p:nvPr/>
        </p:nvSpPr>
        <p:spPr>
          <a:xfrm>
            <a:off x="1828800" y="12063868"/>
            <a:ext cx="109728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In </a:t>
            </a:r>
            <a:r>
              <a:rPr lang="en-US" sz="4000" b="0" dirty="0">
                <a:latin typeface="Arial" pitchFamily="34" charset="0"/>
                <a:cs typeface="Arial" pitchFamily="34" charset="0"/>
              </a:rPr>
              <a:t>this study, a software program, the Image Viewer Integrity </a:t>
            </a:r>
            <a:r>
              <a:rPr lang="en-US" sz="4000" b="0" dirty="0" smtClean="0">
                <a:latin typeface="Arial" pitchFamily="34" charset="0"/>
                <a:cs typeface="Arial" pitchFamily="34" charset="0"/>
              </a:rPr>
              <a:t>Evaluation System (IVIES), was developed </a:t>
            </a:r>
            <a:r>
              <a:rPr lang="en-US" sz="4000" b="0" dirty="0">
                <a:latin typeface="Arial" pitchFamily="34" charset="0"/>
                <a:cs typeface="Arial" pitchFamily="34" charset="0"/>
              </a:rPr>
              <a:t>to compare two image viewers on the pixel level and report </a:t>
            </a:r>
            <a:r>
              <a:rPr lang="en-US" sz="4000" b="0" dirty="0" smtClean="0">
                <a:latin typeface="Arial" pitchFamily="34" charset="0"/>
                <a:cs typeface="Arial" pitchFamily="34" charset="0"/>
              </a:rPr>
              <a:t>any measured color differences. </a:t>
            </a:r>
            <a:r>
              <a:rPr lang="en-US" sz="4000" b="0" dirty="0">
                <a:latin typeface="Arial" pitchFamily="34" charset="0"/>
                <a:cs typeface="Arial" pitchFamily="34" charset="0"/>
              </a:rPr>
              <a:t>Four freely available image viewers were inspected with the test method. The results show that some of the viewers rendered the whole slide images differently compared with the factory image viewer, especially when the </a:t>
            </a:r>
            <a:r>
              <a:rPr lang="en-US" sz="4000" b="0" dirty="0" smtClean="0">
                <a:latin typeface="Arial" pitchFamily="34" charset="0"/>
                <a:cs typeface="Arial" pitchFamily="34" charset="0"/>
              </a:rPr>
              <a:t>CIELAB </a:t>
            </a:r>
            <a:r>
              <a:rPr lang="en-US" sz="4000" b="0" dirty="0">
                <a:latin typeface="Arial" pitchFamily="34" charset="0"/>
                <a:cs typeface="Arial" pitchFamily="34" charset="0"/>
              </a:rPr>
              <a:t>color profile was in use.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1828800" y="10972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1828800" y="11880988"/>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0" y="5918678"/>
            <a:ext cx="22860000" cy="6882922"/>
          </a:xfrm>
          <a:prstGeom prst="rect">
            <a:avLst/>
          </a:prstGeom>
          <a:ln>
            <a:noFill/>
          </a:ln>
        </p:spPr>
      </p:pic>
      <p:sp>
        <p:nvSpPr>
          <p:cNvPr id="18" name="Text Box 34"/>
          <p:cNvSpPr txBox="1">
            <a:spLocks noChangeArrowheads="1"/>
          </p:cNvSpPr>
          <p:nvPr/>
        </p:nvSpPr>
        <p:spPr bwMode="auto">
          <a:xfrm>
            <a:off x="15544800" y="4572000"/>
            <a:ext cx="19202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METHODS</a:t>
            </a:r>
            <a:endParaRPr lang="en-US" sz="4000" dirty="0">
              <a:effectLst/>
            </a:endParaRPr>
          </a:p>
        </p:txBody>
      </p:sp>
      <p:sp>
        <p:nvSpPr>
          <p:cNvPr id="19" name="Rectangle 18"/>
          <p:cNvSpPr/>
          <p:nvPr/>
        </p:nvSpPr>
        <p:spPr>
          <a:xfrm>
            <a:off x="15544800" y="5486400"/>
            <a:ext cx="19202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2" name="TextBox 21"/>
          <p:cNvSpPr txBox="1"/>
          <p:nvPr/>
        </p:nvSpPr>
        <p:spPr>
          <a:xfrm>
            <a:off x="1828800" y="312724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anose="020B0604020202020204" pitchFamily="34" charset="0"/>
                <a:cs typeface="Arial" panose="020B0604020202020204" pitchFamily="34" charset="0"/>
              </a:rPr>
              <a:t>We are presented with four viewers: Automated Slide Analysis Platform (ASAP), </a:t>
            </a:r>
            <a:r>
              <a:rPr lang="en-US" sz="4000" b="0" dirty="0" err="1" smtClean="0">
                <a:latin typeface="Arial" panose="020B0604020202020204" pitchFamily="34" charset="0"/>
                <a:cs typeface="Arial" panose="020B0604020202020204" pitchFamily="34" charset="0"/>
              </a:rPr>
              <a:t>NanoZoomer</a:t>
            </a:r>
            <a:r>
              <a:rPr lang="en-US" sz="4000" b="0" dirty="0" smtClean="0">
                <a:latin typeface="Arial" panose="020B0604020202020204" pitchFamily="34" charset="0"/>
                <a:cs typeface="Arial" panose="020B0604020202020204" pitchFamily="34" charset="0"/>
              </a:rPr>
              <a:t> Digital Pathology (NDP.view2), </a:t>
            </a:r>
            <a:r>
              <a:rPr lang="en-US" sz="4000" b="0" dirty="0" err="1" smtClean="0">
                <a:latin typeface="Arial" panose="020B0604020202020204" pitchFamily="34" charset="0"/>
                <a:cs typeface="Arial" panose="020B0604020202020204" pitchFamily="34" charset="0"/>
              </a:rPr>
              <a:t>QuPath</a:t>
            </a:r>
            <a:r>
              <a:rPr lang="en-US" sz="4000" b="0" dirty="0" smtClean="0">
                <a:latin typeface="Arial" panose="020B0604020202020204" pitchFamily="34" charset="0"/>
                <a:cs typeface="Arial" panose="020B0604020202020204" pitchFamily="34" charset="0"/>
              </a:rPr>
              <a:t>, and </a:t>
            </a:r>
            <a:r>
              <a:rPr lang="en-US" sz="4000" b="0" dirty="0" err="1" smtClean="0">
                <a:latin typeface="Arial" panose="020B0604020202020204" pitchFamily="34" charset="0"/>
                <a:cs typeface="Arial" panose="020B0604020202020204" pitchFamily="34" charset="0"/>
              </a:rPr>
              <a:t>Sedeen</a:t>
            </a:r>
            <a:r>
              <a:rPr lang="en-US" sz="4000" b="0" dirty="0" smtClean="0">
                <a:latin typeface="Arial" panose="020B0604020202020204" pitchFamily="34" charset="0"/>
                <a:cs typeface="Arial" panose="020B0604020202020204" pitchFamily="34" charset="0"/>
              </a:rPr>
              <a:t>. Do the </a:t>
            </a:r>
            <a:r>
              <a:rPr lang="en-US" sz="4000" b="0" dirty="0">
                <a:latin typeface="Arial" panose="020B0604020202020204" pitchFamily="34" charset="0"/>
                <a:cs typeface="Arial" panose="020B0604020202020204" pitchFamily="34" charset="0"/>
              </a:rPr>
              <a:t>different viewers generate identical images for the same WSI file?</a:t>
            </a:r>
          </a:p>
        </p:txBody>
      </p:sp>
      <p:sp>
        <p:nvSpPr>
          <p:cNvPr id="23" name="Text Box 34"/>
          <p:cNvSpPr txBox="1">
            <a:spLocks noChangeArrowheads="1"/>
          </p:cNvSpPr>
          <p:nvPr/>
        </p:nvSpPr>
        <p:spPr bwMode="auto">
          <a:xfrm>
            <a:off x="1828800" y="301752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1828800" y="310896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38" name="Text Box 34"/>
          <p:cNvSpPr txBox="1">
            <a:spLocks noChangeArrowheads="1"/>
          </p:cNvSpPr>
          <p:nvPr/>
        </p:nvSpPr>
        <p:spPr bwMode="auto">
          <a:xfrm>
            <a:off x="15544800" y="20116800"/>
            <a:ext cx="31089599"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5544800" y="21031200"/>
            <a:ext cx="31089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7490400" y="5669280"/>
            <a:ext cx="10972800" cy="660122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NDP.view2 and </a:t>
            </a:r>
            <a:r>
              <a:rPr lang="en-US" sz="4000" b="0" dirty="0" err="1" smtClean="0">
                <a:latin typeface="Arial" pitchFamily="34" charset="0"/>
                <a:cs typeface="Arial" pitchFamily="34" charset="0"/>
              </a:rPr>
              <a:t>Sedeen</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Color differences are quite large between other combinations (e.g. NDP.view2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a:t>
            </a:r>
          </a:p>
          <a:p>
            <a:pPr marL="571500" indent="-571500" algn="just">
              <a:buFont typeface="Arial" panose="020B0604020202020204" pitchFamily="34" charset="0"/>
              <a:buChar char="•"/>
            </a:pPr>
            <a:r>
              <a:rPr lang="en-US" sz="4000" b="0" dirty="0" smtClean="0">
                <a:latin typeface="Arial" pitchFamily="34" charset="0"/>
                <a:cs typeface="Arial" pitchFamily="34" charset="0"/>
              </a:rPr>
              <a:t>Compression artifacts are prominent when comparing certain pairs of </a:t>
            </a:r>
            <a:r>
              <a:rPr lang="en-US" sz="4000" b="0" dirty="0" smtClean="0">
                <a:latin typeface="Arial" pitchFamily="34" charset="0"/>
                <a:cs typeface="Arial" pitchFamily="34" charset="0"/>
              </a:rPr>
              <a:t>viewers</a:t>
            </a:r>
            <a:r>
              <a:rPr lang="en-US" sz="4000" b="0" dirty="0" smtClean="0">
                <a:latin typeface="Arial" pitchFamily="34" charset="0"/>
                <a:cs typeface="Arial" pitchFamily="34" charset="0"/>
              </a:rPr>
              <a:t>. They are most noticeable on viewers that are close in color, because they produce a dark </a:t>
            </a:r>
            <a:r>
              <a:rPr lang="en-US" sz="4000" b="0" dirty="0" err="1" smtClean="0">
                <a:latin typeface="Arial" pitchFamily="34" charset="0"/>
                <a:cs typeface="Arial" pitchFamily="34" charset="0"/>
              </a:rPr>
              <a:t>heatmap</a:t>
            </a:r>
            <a:r>
              <a:rPr lang="en-US" sz="4000" b="0" dirty="0" smtClean="0">
                <a:latin typeface="Arial" pitchFamily="34" charset="0"/>
                <a:cs typeface="Arial" pitchFamily="34" charset="0"/>
              </a:rPr>
              <a:t>.</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74904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5" name="Rectangle 44"/>
          <p:cNvSpPr/>
          <p:nvPr/>
        </p:nvSpPr>
        <p:spPr>
          <a:xfrm>
            <a:off x="374904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9" name="TextBox 48"/>
          <p:cNvSpPr txBox="1"/>
          <p:nvPr/>
        </p:nvSpPr>
        <p:spPr>
          <a:xfrm>
            <a:off x="37490400" y="16963127"/>
            <a:ext cx="10972800" cy="40774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p>
          <a:p>
            <a:pPr algn="just"/>
            <a:endParaRPr lang="en-US" sz="36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7490400" y="158658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7490400" y="167802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1828800" y="56692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We need to be able demonstrate substantial equivalence between third-party (subject) whole slide imaging (WSI) viewer software and a predicate viewer through a defined test method that examines color differences between the images that each viewer displays.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18288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18288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5" name="TextBox 54"/>
          <p:cNvSpPr txBox="1"/>
          <p:nvPr/>
        </p:nvSpPr>
        <p:spPr>
          <a:xfrm>
            <a:off x="1828800" y="21214080"/>
            <a:ext cx="10972800" cy="844787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A </a:t>
            </a:r>
            <a:r>
              <a:rPr lang="en-US" sz="4000" b="0" dirty="0" smtClean="0">
                <a:latin typeface="Arial" pitchFamily="34" charset="0"/>
                <a:cs typeface="Arial" pitchFamily="34" charset="0"/>
              </a:rPr>
              <a:t>WSI </a:t>
            </a:r>
            <a:r>
              <a:rPr lang="en-US" sz="4000" b="0" dirty="0">
                <a:latin typeface="Arial" pitchFamily="34" charset="0"/>
                <a:cs typeface="Arial" pitchFamily="34" charset="0"/>
              </a:rPr>
              <a:t>system used in digital pathology consists of the scanner, image viewer, and </a:t>
            </a:r>
            <a:r>
              <a:rPr lang="en-US" sz="4000" b="0" dirty="0" smtClean="0">
                <a:latin typeface="Arial" pitchFamily="34" charset="0"/>
                <a:cs typeface="Arial" pitchFamily="34" charset="0"/>
              </a:rPr>
              <a:t>display components. Recently, some</a:t>
            </a:r>
            <a:r>
              <a:rPr lang="en-US" sz="4000" b="0" dirty="0">
                <a:latin typeface="Arial" pitchFamily="34" charset="0"/>
                <a:cs typeface="Arial" pitchFamily="34" charset="0"/>
              </a:rPr>
              <a:t>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b="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1828800" y="20116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1828800" y="210312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 Box 34"/>
          <p:cNvSpPr txBox="1">
            <a:spLocks noChangeArrowheads="1"/>
          </p:cNvSpPr>
          <p:nvPr/>
        </p:nvSpPr>
        <p:spPr bwMode="auto">
          <a:xfrm>
            <a:off x="402336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Sedeen</a:t>
            </a:r>
            <a:endParaRPr lang="en-US" sz="4000" b="0" dirty="0">
              <a:effectLst/>
            </a:endParaRPr>
          </a:p>
        </p:txBody>
      </p:sp>
      <p:pic>
        <p:nvPicPr>
          <p:cNvPr id="4" name="Picture 3"/>
          <p:cNvPicPr>
            <a:picLocks noChangeAspect="1"/>
          </p:cNvPicPr>
          <p:nvPr/>
        </p:nvPicPr>
        <p:blipFill rotWithShape="1">
          <a:blip r:embed="rId5" cstate="print">
            <a:extLst>
              <a:ext uri="{28A0092B-C50C-407E-A947-70E740481C1C}">
                <a14:useLocalDpi xmlns:a14="http://schemas.microsoft.com/office/drawing/2010/main" val="0"/>
              </a:ext>
            </a:extLst>
          </a:blip>
          <a:srcRect l="12328" t="6855" r="8901" b="10700"/>
          <a:stretch/>
        </p:blipFill>
        <p:spPr>
          <a:xfrm>
            <a:off x="37490400" y="21770236"/>
            <a:ext cx="10972800" cy="5661764"/>
          </a:xfrm>
          <a:prstGeom prst="rect">
            <a:avLst/>
          </a:prstGeom>
        </p:spPr>
      </p:pic>
      <p:sp>
        <p:nvSpPr>
          <p:cNvPr id="59" name="Text Box 34"/>
          <p:cNvSpPr txBox="1">
            <a:spLocks noChangeArrowheads="1"/>
          </p:cNvSpPr>
          <p:nvPr/>
        </p:nvSpPr>
        <p:spPr bwMode="auto">
          <a:xfrm>
            <a:off x="283464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QuPath</a:t>
            </a:r>
            <a:endParaRPr lang="en-US" sz="4000" b="0" dirty="0">
              <a:effectLst/>
            </a:endParaRPr>
          </a:p>
        </p:txBody>
      </p:sp>
      <p:pic>
        <p:nvPicPr>
          <p:cNvPr id="1027" name="Picture 3" descr="C:\Users\Qi Gong\Desktop\Sam\WSI_viewer_evaluation-master\Results\NDPI-QP-NDP\dE-heatmap.png"/>
          <p:cNvPicPr>
            <a:picLocks noChangeAspect="1" noChangeArrowheads="1"/>
          </p:cNvPicPr>
          <p:nvPr/>
        </p:nvPicPr>
        <p:blipFill rotWithShape="1">
          <a:blip r:embed="rId6">
            <a:extLst>
              <a:ext uri="{28A0092B-C50C-407E-A947-70E740481C1C}">
                <a14:useLocalDpi xmlns:a14="http://schemas.microsoft.com/office/drawing/2010/main" val="0"/>
              </a:ext>
            </a:extLst>
          </a:blip>
          <a:srcRect l="12423" t="7504" r="9288" b="11002"/>
          <a:stretch/>
        </p:blipFill>
        <p:spPr bwMode="auto">
          <a:xfrm>
            <a:off x="13716000" y="29351009"/>
            <a:ext cx="10972800" cy="5396191"/>
          </a:xfrm>
          <a:prstGeom prst="rect">
            <a:avLst/>
          </a:prstGeom>
          <a:noFill/>
          <a:extLst>
            <a:ext uri="{909E8E84-426E-40DD-AFC4-6F175D3DCCD1}">
              <a14:hiddenFill xmlns:a14="http://schemas.microsoft.com/office/drawing/2010/main">
                <a:solidFill>
                  <a:srgbClr val="FFFFFF"/>
                </a:solidFill>
              </a14:hiddenFill>
            </a:ext>
          </a:extLst>
        </p:spPr>
      </p:pic>
      <p:sp>
        <p:nvSpPr>
          <p:cNvPr id="60" name="Text Box 34"/>
          <p:cNvSpPr txBox="1">
            <a:spLocks noChangeArrowheads="1"/>
          </p:cNvSpPr>
          <p:nvPr/>
        </p:nvSpPr>
        <p:spPr bwMode="auto">
          <a:xfrm>
            <a:off x="164592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QuPath</a:t>
            </a:r>
            <a:endParaRPr lang="en-US" sz="4000" b="0" dirty="0">
              <a:effectLst/>
            </a:endParaRPr>
          </a:p>
        </p:txBody>
      </p:sp>
      <p:pic>
        <p:nvPicPr>
          <p:cNvPr id="7" name="Picture 4" descr="C:\Users\Qi Gong\Desktop\Sam\WSI_viewer_evaluation-master\Results\NDPI-Sedeen-NDP\dE-heatmap.png"/>
          <p:cNvPicPr>
            <a:picLocks noChangeAspect="1" noChangeArrowheads="1"/>
          </p:cNvPicPr>
          <p:nvPr/>
        </p:nvPicPr>
        <p:blipFill rotWithShape="1">
          <a:blip r:embed="rId7">
            <a:extLst>
              <a:ext uri="{28A0092B-C50C-407E-A947-70E740481C1C}">
                <a14:useLocalDpi xmlns:a14="http://schemas.microsoft.com/office/drawing/2010/main" val="0"/>
              </a:ext>
            </a:extLst>
          </a:blip>
          <a:srcRect l="12355" t="5914" r="8988" b="10576"/>
          <a:stretch/>
        </p:blipFill>
        <p:spPr bwMode="auto">
          <a:xfrm>
            <a:off x="25603200" y="29987166"/>
            <a:ext cx="10972800" cy="4760034"/>
          </a:xfrm>
          <a:prstGeom prst="rect">
            <a:avLst/>
          </a:prstGeom>
          <a:noFill/>
          <a:extLst>
            <a:ext uri="{909E8E84-426E-40DD-AFC4-6F175D3DCCD1}">
              <a14:hiddenFill xmlns:a14="http://schemas.microsoft.com/office/drawing/2010/main">
                <a:solidFill>
                  <a:srgbClr val="FFFFFF"/>
                </a:solidFill>
              </a14:hiddenFill>
            </a:ext>
          </a:extLst>
        </p:spPr>
      </p:pic>
      <p:sp>
        <p:nvSpPr>
          <p:cNvPr id="61" name="Text Box 34"/>
          <p:cNvSpPr txBox="1">
            <a:spLocks noChangeArrowheads="1"/>
          </p:cNvSpPr>
          <p:nvPr/>
        </p:nvSpPr>
        <p:spPr bwMode="auto">
          <a:xfrm>
            <a:off x="283464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Sedeen</a:t>
            </a:r>
            <a:endParaRPr lang="en-US" sz="4000" b="0" dirty="0">
              <a:effectLst/>
            </a:endParaRPr>
          </a:p>
        </p:txBody>
      </p:sp>
      <p:pic>
        <p:nvPicPr>
          <p:cNvPr id="1029" name="Picture 5" descr="C:\Users\Qi Gong\Desktop\Sam\WSI_viewer_evaluation-master\Results\NDPI-QP-ASAP\dE-heatmap.png"/>
          <p:cNvPicPr>
            <a:picLocks noChangeAspect="1" noChangeArrowheads="1"/>
          </p:cNvPicPr>
          <p:nvPr/>
        </p:nvPicPr>
        <p:blipFill rotWithShape="1">
          <a:blip r:embed="rId8">
            <a:extLst>
              <a:ext uri="{28A0092B-C50C-407E-A947-70E740481C1C}">
                <a14:useLocalDpi xmlns:a14="http://schemas.microsoft.com/office/drawing/2010/main" val="0"/>
              </a:ext>
            </a:extLst>
          </a:blip>
          <a:srcRect l="12430" t="6089" r="9189" b="10987"/>
          <a:stretch/>
        </p:blipFill>
        <p:spPr bwMode="auto">
          <a:xfrm>
            <a:off x="25603200" y="21664700"/>
            <a:ext cx="10972800" cy="5767300"/>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p:cNvSpPr txBox="1"/>
          <p:nvPr/>
        </p:nvSpPr>
        <p:spPr>
          <a:xfrm>
            <a:off x="13716000" y="12801600"/>
            <a:ext cx="228600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Driver</a:t>
            </a:r>
            <a:r>
              <a:rPr lang="en-US" sz="4000" b="0" dirty="0" smtClean="0">
                <a:latin typeface="Arial" pitchFamily="34" charset="0"/>
                <a:cs typeface="Arial" pitchFamily="34" charset="0"/>
              </a:rPr>
              <a:t>:</a:t>
            </a:r>
          </a:p>
          <a:p>
            <a:pPr marL="3027099" lvl="1" indent="-571500" algn="just">
              <a:buFont typeface="Arial" panose="020B0604020202020204" pitchFamily="34" charset="0"/>
              <a:buChar char="•"/>
            </a:pPr>
            <a:r>
              <a:rPr lang="en-US" sz="4000" dirty="0" smtClean="0">
                <a:latin typeface="Arial" pitchFamily="34" charset="0"/>
                <a:cs typeface="Arial" pitchFamily="34" charset="0"/>
              </a:rPr>
              <a:t>Controls flow of program</a:t>
            </a:r>
          </a:p>
          <a:p>
            <a:pPr marL="3027099" lvl="1" indent="-571500" algn="just">
              <a:buFont typeface="Arial" panose="020B0604020202020204" pitchFamily="34" charset="0"/>
              <a:buChar char="•"/>
            </a:pPr>
            <a:r>
              <a:rPr lang="en-US" sz="4000" b="0" dirty="0" smtClean="0">
                <a:latin typeface="Arial" pitchFamily="34" charset="0"/>
                <a:cs typeface="Arial" pitchFamily="34" charset="0"/>
              </a:rPr>
              <a:t>Enables adaptive screenshots by taking in the transformation function from image registration and adjusting </a:t>
            </a:r>
            <a:r>
              <a:rPr lang="en-US" sz="4000" b="0" dirty="0" err="1" smtClean="0">
                <a:latin typeface="Arial" pitchFamily="34" charset="0"/>
                <a:cs typeface="Arial" pitchFamily="34" charset="0"/>
              </a:rPr>
              <a:t>AutoHotkey</a:t>
            </a:r>
            <a:r>
              <a:rPr lang="en-US" sz="4000" b="0" dirty="0" smtClean="0">
                <a:latin typeface="Arial" pitchFamily="34" charset="0"/>
                <a:cs typeface="Arial" pitchFamily="34" charset="0"/>
              </a:rPr>
              <a:t> script parameters</a:t>
            </a:r>
            <a:endParaRPr lang="en-US" sz="4000" b="0" dirty="0">
              <a:latin typeface="Arial" pitchFamily="34" charset="0"/>
              <a:cs typeface="Arial" pitchFamily="34" charset="0"/>
            </a:endParaRPr>
          </a:p>
          <a:p>
            <a:pPr marL="571500" indent="-571500" algn="just">
              <a:buFont typeface="Arial" panose="020B0604020202020204" pitchFamily="34" charset="0"/>
              <a:buChar char="•"/>
            </a:pPr>
            <a:r>
              <a:rPr lang="en-US" sz="4000" b="0" dirty="0" err="1">
                <a:latin typeface="Arial" pitchFamily="34" charset="0"/>
                <a:cs typeface="Arial" pitchFamily="34" charset="0"/>
              </a:rPr>
              <a:t>AutoHotKey</a:t>
            </a:r>
            <a:r>
              <a:rPr lang="en-US" sz="4000" b="0" dirty="0">
                <a:latin typeface="Arial" pitchFamily="34" charset="0"/>
                <a:cs typeface="Arial" pitchFamily="34" charset="0"/>
              </a:rPr>
              <a:t> </a:t>
            </a:r>
            <a:r>
              <a:rPr lang="en-US" sz="4000" b="0" dirty="0" smtClean="0">
                <a:latin typeface="Arial" pitchFamily="34" charset="0"/>
                <a:cs typeface="Arial" pitchFamily="34" charset="0"/>
              </a:rPr>
              <a:t>Script:</a:t>
            </a:r>
          </a:p>
          <a:p>
            <a:pPr marL="3027099" lvl="1" indent="-571500" algn="just">
              <a:buFont typeface="Arial" panose="020B0604020202020204" pitchFamily="34" charset="0"/>
              <a:buChar char="•"/>
            </a:pPr>
            <a:r>
              <a:rPr lang="en-US" sz="4000" dirty="0" smtClean="0">
                <a:latin typeface="Arial" pitchFamily="34" charset="0"/>
                <a:cs typeface="Arial" pitchFamily="34" charset="0"/>
              </a:rPr>
              <a:t>Opens viewers</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Adjusts magnification</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Moves field of view</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Take screenshot using Microsoft Snipping Tool</a:t>
            </a:r>
          </a:p>
          <a:p>
            <a:pPr marL="571500" indent="-571500" algn="just">
              <a:buFont typeface="Arial" panose="020B0604020202020204" pitchFamily="34" charset="0"/>
              <a:buChar char="•"/>
            </a:pPr>
            <a:r>
              <a:rPr lang="en-US" sz="4000" b="0" dirty="0" smtClean="0">
                <a:latin typeface="Arial" pitchFamily="34" charset="0"/>
                <a:cs typeface="Arial" pitchFamily="34" charset="0"/>
              </a:rPr>
              <a:t>MATLAB Registration Estimator/Image Registration : registers screenshots</a:t>
            </a:r>
            <a:endParaRPr lang="en-US" sz="4000" dirty="0" smtClean="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MATLAB </a:t>
            </a:r>
            <a:r>
              <a:rPr lang="en-US" sz="4000" b="0" dirty="0">
                <a:latin typeface="Arial" pitchFamily="34" charset="0"/>
                <a:cs typeface="Arial" pitchFamily="34" charset="0"/>
              </a:rPr>
              <a:t>Δ</a:t>
            </a:r>
            <a:r>
              <a:rPr lang="en-US" sz="4000" b="0" dirty="0" smtClean="0">
                <a:latin typeface="Arial" pitchFamily="34" charset="0"/>
                <a:cs typeface="Arial" pitchFamily="34" charset="0"/>
              </a:rPr>
              <a:t>E Function: Compares registered screenshots pixel by pixel in CIELAB color space</a:t>
            </a:r>
          </a:p>
        </p:txBody>
      </p:sp>
      <p:sp>
        <p:nvSpPr>
          <p:cNvPr id="63" name="TextBox 62"/>
          <p:cNvSpPr txBox="1"/>
          <p:nvPr/>
        </p:nvSpPr>
        <p:spPr>
          <a:xfrm>
            <a:off x="37490400" y="13305527"/>
            <a:ext cx="109728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IVIES can effectively compare two image viewers and provide useful information when determining substantial equivalence.</a:t>
            </a:r>
            <a:endParaRPr lang="en-US" sz="3600" b="0" dirty="0">
              <a:latin typeface="Arial" panose="020B0604020202020204" pitchFamily="34" charset="0"/>
              <a:cs typeface="Arial" panose="020B0604020202020204" pitchFamily="34" charset="0"/>
            </a:endParaRPr>
          </a:p>
        </p:txBody>
      </p:sp>
      <p:sp>
        <p:nvSpPr>
          <p:cNvPr id="64" name="Text Box 34"/>
          <p:cNvSpPr txBox="1">
            <a:spLocks noChangeArrowheads="1"/>
          </p:cNvSpPr>
          <p:nvPr/>
        </p:nvSpPr>
        <p:spPr bwMode="auto">
          <a:xfrm>
            <a:off x="37490400" y="122082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CONCLUSION</a:t>
            </a:r>
            <a:endParaRPr lang="en-US" sz="4000" dirty="0">
              <a:effectLst/>
            </a:endParaRPr>
          </a:p>
        </p:txBody>
      </p:sp>
      <p:sp>
        <p:nvSpPr>
          <p:cNvPr id="65" name="Rectangle 64"/>
          <p:cNvSpPr/>
          <p:nvPr/>
        </p:nvSpPr>
        <p:spPr>
          <a:xfrm>
            <a:off x="37490400" y="131226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6" name="Picture 2" descr="C:\Users\Qi Gong\Desktop\Sam\WSI_viewer_evaluation-master\Results\NDPI-ASAP-NDP\dE-heatmap.png"/>
          <p:cNvPicPr>
            <a:picLocks noChangeAspect="1" noChangeArrowheads="1"/>
          </p:cNvPicPr>
          <p:nvPr/>
        </p:nvPicPr>
        <p:blipFill rotWithShape="1">
          <a:blip r:embed="rId9">
            <a:extLst>
              <a:ext uri="{28A0092B-C50C-407E-A947-70E740481C1C}">
                <a14:useLocalDpi xmlns:a14="http://schemas.microsoft.com/office/drawing/2010/main" val="0"/>
              </a:ext>
            </a:extLst>
          </a:blip>
          <a:srcRect l="12543" t="6701" r="9524" b="10883"/>
          <a:stretch/>
        </p:blipFill>
        <p:spPr bwMode="auto">
          <a:xfrm>
            <a:off x="13812253" y="21336000"/>
            <a:ext cx="10972800" cy="6096000"/>
          </a:xfrm>
          <a:prstGeom prst="rect">
            <a:avLst/>
          </a:prstGeom>
          <a:noFill/>
          <a:extLst>
            <a:ext uri="{909E8E84-426E-40DD-AFC4-6F175D3DCCD1}">
              <a14:hiddenFill xmlns:a14="http://schemas.microsoft.com/office/drawing/2010/main">
                <a:solidFill>
                  <a:srgbClr val="FFFFFF"/>
                </a:solidFill>
              </a14:hiddenFill>
            </a:ext>
          </a:extLst>
        </p:spPr>
      </p:pic>
      <p:sp>
        <p:nvSpPr>
          <p:cNvPr id="66" name="Text Box 34"/>
          <p:cNvSpPr txBox="1">
            <a:spLocks noChangeArrowheads="1"/>
          </p:cNvSpPr>
          <p:nvPr/>
        </p:nvSpPr>
        <p:spPr bwMode="auto">
          <a:xfrm>
            <a:off x="164592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smtClean="0">
                <a:effectLst/>
              </a:rPr>
              <a:t>NDP.view2</a:t>
            </a:r>
            <a:endParaRPr lang="en-US" sz="4000" b="0" dirty="0">
              <a:effectLst/>
            </a:endParaRPr>
          </a:p>
        </p:txBody>
      </p:sp>
      <p:pic>
        <p:nvPicPr>
          <p:cNvPr id="2" name="Picture 3" descr="C:\Users\Qi Gong\Desktop\Sam\WSI_viewer_evaluation-master\Results\NDPI-QP-Sedeen\dE-heatmap.png"/>
          <p:cNvPicPr>
            <a:picLocks noChangeAspect="1" noChangeArrowheads="1"/>
          </p:cNvPicPr>
          <p:nvPr/>
        </p:nvPicPr>
        <p:blipFill rotWithShape="1">
          <a:blip r:embed="rId10">
            <a:extLst>
              <a:ext uri="{28A0092B-C50C-407E-A947-70E740481C1C}">
                <a14:useLocalDpi xmlns:a14="http://schemas.microsoft.com/office/drawing/2010/main" val="0"/>
              </a:ext>
            </a:extLst>
          </a:blip>
          <a:srcRect l="12367" t="7639" r="8544" b="10376"/>
          <a:stretch/>
        </p:blipFill>
        <p:spPr bwMode="auto">
          <a:xfrm>
            <a:off x="37490400" y="29373341"/>
            <a:ext cx="10972800" cy="5373859"/>
          </a:xfrm>
          <a:prstGeom prst="rect">
            <a:avLst/>
          </a:prstGeom>
          <a:noFill/>
          <a:extLst>
            <a:ext uri="{909E8E84-426E-40DD-AFC4-6F175D3DCCD1}">
              <a14:hiddenFill xmlns:a14="http://schemas.microsoft.com/office/drawing/2010/main">
                <a:solidFill>
                  <a:srgbClr val="FFFFFF"/>
                </a:solidFill>
              </a14:hiddenFill>
            </a:ext>
          </a:extLst>
        </p:spPr>
      </p:pic>
      <p:sp>
        <p:nvSpPr>
          <p:cNvPr id="67" name="Text Box 34"/>
          <p:cNvSpPr txBox="1">
            <a:spLocks noChangeArrowheads="1"/>
          </p:cNvSpPr>
          <p:nvPr/>
        </p:nvSpPr>
        <p:spPr bwMode="auto">
          <a:xfrm>
            <a:off x="402336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err="1" smtClean="0">
                <a:effectLst/>
              </a:rPr>
              <a:t>QuPath</a:t>
            </a:r>
            <a:r>
              <a:rPr lang="en-US" sz="4000" b="0" dirty="0" smtClean="0">
                <a:effectLst/>
              </a:rPr>
              <a:t> vs </a:t>
            </a:r>
            <a:r>
              <a:rPr lang="en-US" sz="4000" b="0" dirty="0" err="1" smtClean="0">
                <a:effectLst/>
              </a:rPr>
              <a:t>Sedeen</a:t>
            </a:r>
            <a:endParaRPr lang="en-US" sz="4000" b="0" dirty="0">
              <a:effectLst/>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416</TotalTime>
  <Words>383</Words>
  <Application>Microsoft Office PowerPoint</Application>
  <PresentationFormat>Custom</PresentationFormat>
  <Paragraphs>38</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32</cp:revision>
  <dcterms:created xsi:type="dcterms:W3CDTF">2019-07-22T15:20:59Z</dcterms:created>
  <dcterms:modified xsi:type="dcterms:W3CDTF">2019-07-31T14:02:21Z</dcterms:modified>
</cp:coreProperties>
</file>

<file path=docProps/thumbnail.jpeg>
</file>